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86" r:id="rId3"/>
    <p:sldId id="287" r:id="rId4"/>
    <p:sldId id="294" r:id="rId5"/>
    <p:sldId id="295" r:id="rId6"/>
    <p:sldId id="321" r:id="rId7"/>
    <p:sldId id="288" r:id="rId8"/>
    <p:sldId id="296" r:id="rId9"/>
    <p:sldId id="308" r:id="rId10"/>
    <p:sldId id="327" r:id="rId11"/>
    <p:sldId id="299" r:id="rId12"/>
    <p:sldId id="326" r:id="rId13"/>
    <p:sldId id="289" r:id="rId14"/>
    <p:sldId id="310" r:id="rId15"/>
    <p:sldId id="311" r:id="rId16"/>
    <p:sldId id="312" r:id="rId17"/>
    <p:sldId id="313" r:id="rId18"/>
    <p:sldId id="320" r:id="rId19"/>
    <p:sldId id="314" r:id="rId20"/>
    <p:sldId id="315" r:id="rId21"/>
    <p:sldId id="328" r:id="rId22"/>
    <p:sldId id="332" r:id="rId23"/>
    <p:sldId id="290" r:id="rId24"/>
    <p:sldId id="316" r:id="rId25"/>
    <p:sldId id="335" r:id="rId26"/>
    <p:sldId id="298" r:id="rId27"/>
    <p:sldId id="331" r:id="rId28"/>
    <p:sldId id="333" r:id="rId29"/>
    <p:sldId id="334" r:id="rId30"/>
    <p:sldId id="291" r:id="rId31"/>
    <p:sldId id="317" r:id="rId32"/>
    <p:sldId id="305" r:id="rId33"/>
    <p:sldId id="306" r:id="rId34"/>
    <p:sldId id="309" r:id="rId35"/>
    <p:sldId id="329" r:id="rId36"/>
    <p:sldId id="330" r:id="rId37"/>
    <p:sldId id="307" r:id="rId38"/>
    <p:sldId id="319" r:id="rId39"/>
    <p:sldId id="292" r:id="rId40"/>
    <p:sldId id="322" r:id="rId41"/>
    <p:sldId id="323" r:id="rId42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0000"/>
    <a:srgbClr val="A0A0A0"/>
    <a:srgbClr val="6666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7963" autoAdjust="0"/>
  </p:normalViewPr>
  <p:slideViewPr>
    <p:cSldViewPr>
      <p:cViewPr varScale="1">
        <p:scale>
          <a:sx n="101" d="100"/>
          <a:sy n="101" d="100"/>
        </p:scale>
        <p:origin x="183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73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Real</a:t>
            </a:r>
            <a:r>
              <a:rPr lang="en-US" baseline="0" dirty="0" smtClean="0"/>
              <a:t> GDP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9173353995644163"/>
          <c:y val="0.1248093467483231"/>
          <c:w val="0.48319118110236198"/>
          <c:h val="0.787173738699329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GDP Growth (YoY)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U.S</c:v>
                </c:pt>
                <c:pt idx="1">
                  <c:v>China</c:v>
                </c:pt>
                <c:pt idx="2">
                  <c:v>Rusia</c:v>
                </c:pt>
                <c:pt idx="3">
                  <c:v>Germany</c:v>
                </c:pt>
                <c:pt idx="4">
                  <c:v>France</c:v>
                </c:pt>
                <c:pt idx="5">
                  <c:v>Italy</c:v>
                </c:pt>
                <c:pt idx="6">
                  <c:v>EU</c:v>
                </c:pt>
                <c:pt idx="7">
                  <c:v>Mexico</c:v>
                </c:pt>
                <c:pt idx="8">
                  <c:v>UK</c:v>
                </c:pt>
                <c:pt idx="9">
                  <c:v>Brazil</c:v>
                </c:pt>
                <c:pt idx="10">
                  <c:v>Argentina</c:v>
                </c:pt>
                <c:pt idx="11">
                  <c:v>South Africa</c:v>
                </c:pt>
              </c:strCache>
            </c:strRef>
          </c:cat>
          <c:val>
            <c:numRef>
              <c:f>Sheet1!$B$2:$B$13</c:f>
              <c:numCache>
                <c:formatCode>0.0</c:formatCode>
                <c:ptCount val="12"/>
                <c:pt idx="0">
                  <c:v>3.1</c:v>
                </c:pt>
                <c:pt idx="1">
                  <c:v>6.7</c:v>
                </c:pt>
                <c:pt idx="2">
                  <c:v>2.5</c:v>
                </c:pt>
                <c:pt idx="3">
                  <c:v>0.8</c:v>
                </c:pt>
                <c:pt idx="4">
                  <c:v>0.5</c:v>
                </c:pt>
                <c:pt idx="5">
                  <c:v>0.33600000000000002</c:v>
                </c:pt>
                <c:pt idx="6">
                  <c:v>0.7</c:v>
                </c:pt>
                <c:pt idx="7">
                  <c:v>1.8</c:v>
                </c:pt>
                <c:pt idx="8">
                  <c:v>0.3</c:v>
                </c:pt>
                <c:pt idx="9">
                  <c:v>0.26</c:v>
                </c:pt>
                <c:pt idx="10">
                  <c:v>2.7</c:v>
                </c:pt>
                <c:pt idx="11">
                  <c:v>2.39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5-4317-ADE6-B2F5E239A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988744"/>
        <c:axId val="-2011985704"/>
      </c:barChart>
      <c:catAx>
        <c:axId val="-201198874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-2011985704"/>
        <c:crosses val="autoZero"/>
        <c:auto val="1"/>
        <c:lblAlgn val="ctr"/>
        <c:lblOffset val="100"/>
        <c:noMultiLvlLbl val="0"/>
      </c:catAx>
      <c:valAx>
        <c:axId val="-2011985704"/>
        <c:scaling>
          <c:orientation val="minMax"/>
        </c:scaling>
        <c:delete val="0"/>
        <c:axPos val="b"/>
        <c:majorGridlines/>
        <c:numFmt formatCode="0.0" sourceLinked="1"/>
        <c:majorTickMark val="none"/>
        <c:minorTickMark val="none"/>
        <c:tickLblPos val="nextTo"/>
        <c:crossAx val="-201198874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31555DB1-8736-42A3-B48D-2B08FB93332A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5400D380-E0D7-4EB1-B91E-BFCC7DA7F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05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0BDB199F-A56C-4049-BA04-1447030960FF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B3A019F3-8596-4028-9847-CBD3A185B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0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5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/>
          <p:nvPr userDrawn="1"/>
        </p:nvSpPr>
        <p:spPr>
          <a:xfrm>
            <a:off x="0" y="3505200"/>
            <a:ext cx="9144000" cy="1143000"/>
          </a:xfrm>
          <a:prstGeom prst="rect">
            <a:avLst/>
          </a:prstGeom>
          <a:solidFill>
            <a:srgbClr val="BB0000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 hasCustomPrompt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100" b="1">
                <a:solidFill>
                  <a:schemeClr val="accent4">
                    <a:shade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add author information</a:t>
            </a:r>
            <a:endParaRPr lang="en-US" dirty="0"/>
          </a:p>
        </p:txBody>
      </p:sp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0" y="6477000"/>
            <a:ext cx="1021080" cy="304800"/>
          </a:xfrm>
        </p:spPr>
        <p:txBody>
          <a:bodyPr anchor="ctr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256D3EEF-DE4E-429D-8EC4-DDC531AFF5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 dirty="0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rgbClr val="666666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>
              <a:defRPr>
                <a:solidFill>
                  <a:srgbClr val="A0A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77EE1D59-495F-4D13-9CE5-85E409478420}" type="datetime1">
              <a:rPr lang="en-US" smtClean="0"/>
              <a:t>10/24/2017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1" r="3852" b="33588"/>
          <a:stretch/>
        </p:blipFill>
        <p:spPr>
          <a:xfrm>
            <a:off x="6553200" y="6400800"/>
            <a:ext cx="1905000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: 1 Top, 2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762000"/>
            <a:ext cx="8089392" cy="255422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691128"/>
            <a:ext cx="3965448" cy="256336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691128"/>
            <a:ext cx="3971544" cy="256336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 algn="r"/>
            <a:fld id="{B9C273E5-D05B-42A3-BFD6-F8DDBBFDEAF0}" type="datetime1">
              <a:rPr lang="en-US" smtClean="0"/>
              <a:t>10/24/2017</a:t>
            </a:fld>
            <a:endParaRPr lang="en-US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256D3EEF-DE4E-429D-8EC4-DDC531AFF5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5" hasCustomPrompt="1"/>
          </p:nvPr>
        </p:nvSpPr>
        <p:spPr>
          <a:xfrm>
            <a:off x="4419600" y="3310128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26" hasCustomPrompt="1"/>
          </p:nvPr>
        </p:nvSpPr>
        <p:spPr>
          <a:xfrm>
            <a:off x="302715" y="3310689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747882"/>
            <a:ext cx="3962400" cy="25683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3681984"/>
            <a:ext cx="3965448" cy="2572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746760"/>
            <a:ext cx="3962400" cy="25694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3681984"/>
            <a:ext cx="3965448" cy="2572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r"/>
            <a:fld id="{446D0757-29C8-4783-A828-77A90BB22774}" type="datetime1">
              <a:rPr lang="en-US" smtClean="0"/>
              <a:t>10/24/2017</a:t>
            </a:fld>
            <a:endParaRPr lang="en-US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25" hasCustomPrompt="1"/>
          </p:nvPr>
        </p:nvSpPr>
        <p:spPr>
          <a:xfrm>
            <a:off x="4419600" y="3310128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6" hasCustomPrompt="1"/>
          </p:nvPr>
        </p:nvSpPr>
        <p:spPr>
          <a:xfrm>
            <a:off x="302715" y="3310689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2" name="Rectangle 8"/>
          <p:cNvSpPr>
            <a:spLocks noGrp="1"/>
          </p:cNvSpPr>
          <p:nvPr>
            <p:ph type="body" sz="quarter" idx="27" hasCustomPrompt="1"/>
          </p:nvPr>
        </p:nvSpPr>
        <p:spPr>
          <a:xfrm>
            <a:off x="2987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9" name="Rectangle 8"/>
          <p:cNvSpPr>
            <a:spLocks noGrp="1"/>
          </p:cNvSpPr>
          <p:nvPr>
            <p:ph type="body" sz="quarter" idx="28" hasCustomPrompt="1"/>
          </p:nvPr>
        </p:nvSpPr>
        <p:spPr>
          <a:xfrm>
            <a:off x="44135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: 1 Left, 3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762000"/>
            <a:ext cx="3959352" cy="15758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762000"/>
            <a:ext cx="396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715768"/>
            <a:ext cx="3962400" cy="15819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4671620"/>
            <a:ext cx="3959352" cy="15767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CBD0617F-37E5-4974-9A53-96F759AD5743}" type="datetime1">
              <a:rPr lang="en-US" smtClean="0"/>
              <a:t>10/24/2017</a:t>
            </a:fld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27" hasCustomPrompt="1"/>
          </p:nvPr>
        </p:nvSpPr>
        <p:spPr>
          <a:xfrm>
            <a:off x="2987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2" name="Rectangle 8"/>
          <p:cNvSpPr>
            <a:spLocks noGrp="1"/>
          </p:cNvSpPr>
          <p:nvPr>
            <p:ph type="body" sz="quarter" idx="28" hasCustomPrompt="1"/>
          </p:nvPr>
        </p:nvSpPr>
        <p:spPr>
          <a:xfrm>
            <a:off x="44135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29" hasCustomPrompt="1"/>
          </p:nvPr>
        </p:nvSpPr>
        <p:spPr>
          <a:xfrm>
            <a:off x="4413504" y="2341827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30" hasCustomPrompt="1"/>
          </p:nvPr>
        </p:nvSpPr>
        <p:spPr>
          <a:xfrm>
            <a:off x="4413504" y="4291584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: 3 Left, 1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762000"/>
            <a:ext cx="3965448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762000"/>
            <a:ext cx="3959352" cy="15758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662989"/>
            <a:ext cx="3981490" cy="16346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4625900"/>
            <a:ext cx="3959352" cy="16224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16EB2766-F006-4BB2-ABCA-EE10079E7F2A}" type="datetime1">
              <a:rPr lang="en-US" smtClean="0"/>
              <a:t>10/24/2017</a:t>
            </a:fld>
            <a:endParaRPr lang="en-US" dirty="0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Rectangle 8"/>
          <p:cNvSpPr>
            <a:spLocks noGrp="1"/>
          </p:cNvSpPr>
          <p:nvPr>
            <p:ph type="body" sz="quarter" idx="27" hasCustomPrompt="1"/>
          </p:nvPr>
        </p:nvSpPr>
        <p:spPr>
          <a:xfrm>
            <a:off x="2987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28" hasCustomPrompt="1"/>
          </p:nvPr>
        </p:nvSpPr>
        <p:spPr>
          <a:xfrm>
            <a:off x="44135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2334768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4291584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: 2 Left, 3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762000"/>
            <a:ext cx="3962400" cy="25542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3691128"/>
            <a:ext cx="3935288" cy="25633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762000"/>
            <a:ext cx="3959352" cy="15758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709672"/>
            <a:ext cx="3962400" cy="1588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4664482"/>
            <a:ext cx="3988468" cy="15839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fld id="{15CD1E09-9F50-4DC3-A556-F5987BFFA782}" type="datetime1">
              <a:rPr lang="en-US" smtClean="0"/>
              <a:t>10/24/2017</a:t>
            </a:fld>
            <a:endParaRPr lang="en-US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27" hasCustomPrompt="1"/>
          </p:nvPr>
        </p:nvSpPr>
        <p:spPr>
          <a:xfrm>
            <a:off x="2987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8" hasCustomPrompt="1"/>
          </p:nvPr>
        </p:nvSpPr>
        <p:spPr>
          <a:xfrm>
            <a:off x="44135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2" name="Rectangle 8"/>
          <p:cNvSpPr>
            <a:spLocks noGrp="1"/>
          </p:cNvSpPr>
          <p:nvPr>
            <p:ph type="body" sz="quarter" idx="29" hasCustomPrompt="1"/>
          </p:nvPr>
        </p:nvSpPr>
        <p:spPr>
          <a:xfrm>
            <a:off x="4439572" y="2342869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30" hasCustomPrompt="1"/>
          </p:nvPr>
        </p:nvSpPr>
        <p:spPr>
          <a:xfrm>
            <a:off x="4439572" y="4290541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35" name="Rectangle 8"/>
          <p:cNvSpPr>
            <a:spLocks noGrp="1"/>
          </p:cNvSpPr>
          <p:nvPr>
            <p:ph type="body" sz="quarter" idx="31" hasCustomPrompt="1"/>
          </p:nvPr>
        </p:nvSpPr>
        <p:spPr>
          <a:xfrm>
            <a:off x="304800" y="3310128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: 3 Left, 2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762000"/>
            <a:ext cx="3971544" cy="15758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713682"/>
            <a:ext cx="3962400" cy="15839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4668492"/>
            <a:ext cx="3968496" cy="15799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746760"/>
            <a:ext cx="3962400" cy="25694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3681984"/>
            <a:ext cx="3965448" cy="2572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algn="r"/>
            <a:fld id="{72CCFAE7-8BEC-4C26-A678-03BFB29DB21D}" type="datetime1">
              <a:rPr lang="en-US" smtClean="0"/>
              <a:t>10/24/2017</a:t>
            </a:fld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28" hasCustomPrompt="1"/>
          </p:nvPr>
        </p:nvSpPr>
        <p:spPr>
          <a:xfrm>
            <a:off x="2987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29" hasCustomPrompt="1"/>
          </p:nvPr>
        </p:nvSpPr>
        <p:spPr>
          <a:xfrm>
            <a:off x="44135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9" name="Rectangle 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2342869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30" name="Rectangle 8"/>
          <p:cNvSpPr>
            <a:spLocks noGrp="1"/>
          </p:cNvSpPr>
          <p:nvPr>
            <p:ph type="body" sz="quarter" idx="31" hasCustomPrompt="1"/>
          </p:nvPr>
        </p:nvSpPr>
        <p:spPr>
          <a:xfrm>
            <a:off x="304800" y="4290541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32" hasCustomPrompt="1"/>
          </p:nvPr>
        </p:nvSpPr>
        <p:spPr>
          <a:xfrm>
            <a:off x="4413504" y="3310128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mbst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rgbClr val="66666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8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rgbClr val="66666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6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rgbClr val="66666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5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rgbClr val="66666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31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rgbClr val="66666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rgbClr val="66666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600200"/>
            <a:ext cx="1371600" cy="685800"/>
          </a:xfrm>
        </p:spPr>
        <p:txBody>
          <a:bodyPr/>
          <a:lstStyle/>
          <a:p>
            <a:r>
              <a:rPr lang="en-US" dirty="0" smtClean="0"/>
              <a:t>Company</a:t>
            </a:r>
            <a:r>
              <a:rPr lang="en-US" baseline="0" dirty="0" smtClean="0"/>
              <a:t> Logo</a:t>
            </a:r>
            <a:endParaRPr lang="en-US" dirty="0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4038600"/>
            <a:ext cx="1371600" cy="685800"/>
          </a:xfrm>
        </p:spPr>
        <p:txBody>
          <a:bodyPr/>
          <a:lstStyle/>
          <a:p>
            <a:r>
              <a:rPr lang="en-US" dirty="0" smtClean="0"/>
              <a:t>Company</a:t>
            </a:r>
            <a:r>
              <a:rPr lang="en-US" baseline="0" dirty="0" smtClean="0"/>
              <a:t> Logo</a:t>
            </a:r>
            <a:endParaRPr lang="en-US" dirty="0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600200"/>
            <a:ext cx="1371600" cy="685800"/>
          </a:xfrm>
        </p:spPr>
        <p:txBody>
          <a:bodyPr/>
          <a:lstStyle/>
          <a:p>
            <a:r>
              <a:rPr lang="en-US" dirty="0" smtClean="0"/>
              <a:t>Company</a:t>
            </a:r>
            <a:r>
              <a:rPr lang="en-US" baseline="0" dirty="0" smtClean="0"/>
              <a:t> Logo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4038600"/>
            <a:ext cx="1371600" cy="685800"/>
          </a:xfrm>
        </p:spPr>
        <p:txBody>
          <a:bodyPr/>
          <a:lstStyle/>
          <a:p>
            <a:r>
              <a:rPr lang="en-US" dirty="0" smtClean="0"/>
              <a:t>Company</a:t>
            </a:r>
            <a:r>
              <a:rPr lang="en-US" baseline="0" dirty="0" smtClean="0"/>
              <a:t> Logo</a:t>
            </a:r>
            <a:endParaRPr lang="en-US" dirty="0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600200"/>
            <a:ext cx="1371600" cy="685800"/>
          </a:xfrm>
        </p:spPr>
        <p:txBody>
          <a:bodyPr/>
          <a:lstStyle/>
          <a:p>
            <a:r>
              <a:rPr lang="en-US" dirty="0" smtClean="0"/>
              <a:t>Company</a:t>
            </a:r>
            <a:r>
              <a:rPr lang="en-US" baseline="0" dirty="0" smtClean="0"/>
              <a:t> Logo</a:t>
            </a:r>
            <a:endParaRPr lang="en-US" dirty="0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4038600"/>
            <a:ext cx="1371600" cy="685800"/>
          </a:xfrm>
        </p:spPr>
        <p:txBody>
          <a:bodyPr/>
          <a:lstStyle/>
          <a:p>
            <a:r>
              <a:rPr lang="en-US" dirty="0" smtClean="0"/>
              <a:t>Company</a:t>
            </a:r>
            <a:r>
              <a:rPr lang="en-US" baseline="0" dirty="0" smtClean="0"/>
              <a:t> Logo</a:t>
            </a:r>
            <a:endParaRPr lang="en-US" dirty="0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 smtClean="0"/>
              <a:t>Amount</a:t>
            </a:r>
            <a:endParaRPr lang="en-US" dirty="0"/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 smtClean="0"/>
              <a:t>Amount</a:t>
            </a:r>
            <a:endParaRPr lang="en-US" dirty="0"/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 smtClean="0"/>
              <a:t>Amount</a:t>
            </a:r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 smtClean="0"/>
              <a:t>Amount</a:t>
            </a:r>
            <a:endParaRPr lang="en-US" dirty="0"/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 smtClean="0"/>
              <a:t>Amount</a:t>
            </a:r>
            <a:endParaRPr lang="en-US" dirty="0"/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 smtClean="0"/>
              <a:t>Amount</a:t>
            </a:r>
            <a:endParaRPr lang="en-US" dirty="0"/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>
              <a:defRPr sz="1200"/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/>
          <a:p>
            <a:pPr algn="r"/>
            <a:fld id="{8C9774A2-5B2A-4905-9B6A-58598EF5EC41}" type="datetime1">
              <a:rPr lang="en-US" smtClean="0"/>
              <a:t>10/24/2017</a:t>
            </a:fld>
            <a:endParaRPr lang="en-US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81000"/>
            <a:ext cx="7385304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838200"/>
            <a:ext cx="7391400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295400"/>
            <a:ext cx="7385304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752600"/>
            <a:ext cx="7385304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2209800"/>
            <a:ext cx="7385304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667000"/>
            <a:ext cx="7385304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3124200"/>
            <a:ext cx="7385304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3581400"/>
            <a:ext cx="7385304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4038600"/>
            <a:ext cx="7385304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4495800"/>
            <a:ext cx="7385304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953000"/>
            <a:ext cx="7385304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5410200"/>
            <a:ext cx="7385304" cy="228600"/>
          </a:xfrm>
          <a:solidFill>
            <a:srgbClr val="666666"/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810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8382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2954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/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7526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/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22098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/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6670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/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31242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/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35814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/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40386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/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44958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/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9530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/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54102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5867400"/>
            <a:ext cx="7385304" cy="228600"/>
          </a:xfrm>
          <a:solidFill>
            <a:srgbClr val="666666"/>
          </a:solidFill>
        </p:spPr>
        <p:txBody>
          <a:bodyPr anchor="ctr">
            <a:noAutofit/>
          </a:bodyPr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5867400"/>
            <a:ext cx="685800" cy="228600"/>
          </a:xfrm>
          <a:solidFill>
            <a:srgbClr val="BB0000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 sz="1100"/>
            </a:lvl1pPr>
            <a:extLst/>
          </a:lstStyle>
          <a:p>
            <a:pPr algn="r"/>
            <a:fld id="{FBC92FCB-782D-4F55-ACFD-E390CC4D9B87}" type="datetime1">
              <a:rPr lang="en-US" sz="1100" smtClean="0"/>
              <a:t>10/24/2017</a:t>
            </a:fld>
            <a:endParaRPr lang="en-US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rgbClr val="BB0000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>
              <a:defRPr>
                <a:solidFill>
                  <a:srgbClr val="A0A0A0"/>
                </a:solidFill>
              </a:defRPr>
            </a:lvl1pPr>
            <a:extLst/>
          </a:lstStyle>
          <a:p>
            <a:fld id="{FD6AE4AA-1D30-4EBC-BE4F-9F2673CAD208}" type="datetime1">
              <a:rPr lang="en-US" smtClean="0"/>
              <a:t>10/24/2017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6477000"/>
            <a:ext cx="37338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0" y="6477000"/>
            <a:ext cx="1021080" cy="304800"/>
          </a:xfrm>
        </p:spPr>
        <p:txBody>
          <a:bodyPr anchor="ctr"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1" r="3852" b="33588"/>
          <a:stretch/>
        </p:blipFill>
        <p:spPr>
          <a:xfrm>
            <a:off x="6553200" y="6400800"/>
            <a:ext cx="1905000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BFACE378-1455-4AEE-9948-51538581CCD5}" type="datetime1">
              <a:rPr lang="en-US" smtClean="0"/>
              <a:t>10/24/2017</a:t>
            </a:fld>
            <a:endParaRPr lang="en-US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A01BC37-5D8C-417D-943F-9BEE3231D8BC}" type="datetime1">
              <a:rPr lang="en-US" smtClean="0"/>
              <a:t>10/24/2017</a:t>
            </a:fld>
            <a:endParaRPr lang="en-US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762000"/>
            <a:ext cx="8077200" cy="5486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fld id="{0224C0DC-AB9C-4829-BA61-13DCAD115259}" type="datetime1">
              <a:rPr lang="en-US" smtClean="0"/>
              <a:t>10/24/2017</a:t>
            </a:fld>
            <a:endParaRPr lang="en-US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298704" y="762000"/>
            <a:ext cx="3968496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762000"/>
            <a:ext cx="3965448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7A69EF2C-290B-468B-8231-276804A6C1C5}" type="datetime1">
              <a:rPr lang="en-US" smtClean="0"/>
              <a:t>10/24/2017</a:t>
            </a:fld>
            <a:endParaRPr lang="en-US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2987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22" hasCustomPrompt="1"/>
          </p:nvPr>
        </p:nvSpPr>
        <p:spPr>
          <a:xfrm>
            <a:off x="44135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: 2 left, 1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762000"/>
            <a:ext cx="3962400" cy="25542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3691689"/>
            <a:ext cx="3965448" cy="25628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762000"/>
            <a:ext cx="3965448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fld id="{DFC5B900-0827-4E11-BEB3-567C01AA1829}" type="datetime1">
              <a:rPr lang="en-US" smtClean="0"/>
              <a:t>10/24/2017</a:t>
            </a:fld>
            <a:endParaRPr lang="en-US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2987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24" hasCustomPrompt="1"/>
          </p:nvPr>
        </p:nvSpPr>
        <p:spPr>
          <a:xfrm>
            <a:off x="44135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Rectangle 8"/>
          <p:cNvSpPr>
            <a:spLocks noGrp="1"/>
          </p:cNvSpPr>
          <p:nvPr>
            <p:ph type="body" sz="quarter" idx="25" hasCustomPrompt="1"/>
          </p:nvPr>
        </p:nvSpPr>
        <p:spPr>
          <a:xfrm>
            <a:off x="302715" y="3310689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: 1 Left, 2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762000"/>
            <a:ext cx="396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762000"/>
            <a:ext cx="3962400" cy="25542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3691128"/>
            <a:ext cx="3965448" cy="25633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fld id="{BE8FD558-A13F-4695-816D-018D48AFBB65}" type="datetime1">
              <a:rPr lang="en-US" smtClean="0"/>
              <a:t>10/24/2017</a:t>
            </a:fld>
            <a:endParaRPr lang="en-US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2987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4" hasCustomPrompt="1"/>
          </p:nvPr>
        </p:nvSpPr>
        <p:spPr>
          <a:xfrm>
            <a:off x="4413504" y="381000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25" hasCustomPrompt="1"/>
          </p:nvPr>
        </p:nvSpPr>
        <p:spPr>
          <a:xfrm>
            <a:off x="4419600" y="3310128"/>
            <a:ext cx="3968496" cy="381000"/>
          </a:xfrm>
          <a:solidFill>
            <a:srgbClr val="BB0000"/>
          </a:solidFill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rgbClr val="666666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 vert="vert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81000"/>
            <a:ext cx="8077200" cy="5867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ctr">
              <a:defRPr sz="1000">
                <a:solidFill>
                  <a:schemeClr val="tx1">
                    <a:tint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pPr algn="r"/>
            <a:fld id="{CED70E25-691B-482B-8AAB-F63BA080137D}" type="datetime1">
              <a:rPr lang="en-US" smtClean="0"/>
              <a:t>10/24/2017</a:t>
            </a:fld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0" y="6473952"/>
            <a:ext cx="990600" cy="304800"/>
          </a:xfrm>
          <a:prstGeom prst="rect">
            <a:avLst/>
          </a:prstGeom>
        </p:spPr>
        <p:txBody>
          <a:bodyPr vert="horz" anchor="ctr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fld id="{256D3EEF-DE4E-429D-8EC4-DDC531AFF5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666666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>
              <a:defRPr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1" r="3852" b="33588"/>
          <a:stretch/>
        </p:blipFill>
        <p:spPr>
          <a:xfrm>
            <a:off x="6553200" y="6400800"/>
            <a:ext cx="1905000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hf hdr="0" ftr="0" dt="0"/>
  <p:txStyles>
    <p:titleStyle>
      <a:lvl1pPr algn="l" rtl="0" eaLnBrk="1" latinLnBrk="0" hangingPunct="1">
        <a:spcBef>
          <a:spcPct val="0"/>
        </a:spcBef>
        <a:buNone/>
        <a:defRPr sz="2400" cap="small" spc="0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sz="11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sz="11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sz="11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sz="11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sz="11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hyperlink" Target="https://www.google.com/url?sa=i&amp;rct=j&amp;q=&amp;esrc=s&amp;source=images&amp;cd=&amp;cad=rja&amp;uact=8&amp;ved=0ahUKEwjp94aWsf7WAhWEilQKHVv7AskQjRwIBw&amp;url=http://blog.logomyway.com/history-walmart-logo/&amp;psig=AOvVaw1IRmOub9l-BDkTPtPJcJ45&amp;ust=1508560830864812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hyperlink" Target="https://www.google.com/url?sa=i&amp;rct=j&amp;q=&amp;esrc=s&amp;source=images&amp;cd=&amp;cad=rja&amp;uact=8&amp;ved=0ahUKEwjGp_a0sf7WAhVEjVQKHUuoAs8QjRwIBw&amp;url=https://cvshealth.com/newsroom/media-gallery-and-corporate-logos/cvs-health-logos&amp;psig=AOvVaw1ctOyqlrLa7sFm6CqVEfcc&amp;ust=1508560895735690" TargetMode="External"/><Relationship Id="rId2" Type="http://schemas.openxmlformats.org/officeDocument/2006/relationships/hyperlink" Target="https://www.google.com/url?sa=i&amp;rct=j&amp;q=&amp;esrc=s&amp;source=images&amp;cd=&amp;cad=rja&amp;uact=8&amp;ved=0ahUKEwiG9fW4sIjXAhXr54MKHedvDIMQjRwIBw&amp;url=http://news.pg.com/multimedia/logos&amp;psig=AOvVaw3OUANSc2V1HS9M1D82d43l&amp;ust=150890423237617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emf"/><Relationship Id="rId5" Type="http://schemas.openxmlformats.org/officeDocument/2006/relationships/hyperlink" Target="https://www.google.com/url?sa=i&amp;rct=j&amp;q=&amp;esrc=s&amp;source=images&amp;cd=&amp;cad=rja&amp;uact=8&amp;ved=0ahUKEwjnto-_sP7WAhVizVQKHaeSDcYQjRwIBw&amp;url=https://commons.wikimedia.org/wiki/File:Coca-Cola_logo.svg&amp;psig=AOvVaw1GDZndfdWa-SCE-efmx_ju&amp;ust=1508560608738926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m/url?sa=i&amp;rct=j&amp;q=&amp;esrc=s&amp;source=images&amp;cd=&amp;cad=rja&amp;uact=8&amp;ved=0ahUKEwi618eJsv7WAhWrjlQKHZS5DcwQjRwIBw&amp;url=http://www.kraftheinzcompany.com/pressroom/download-logos.html&amp;psig=AOvVaw0-LkR9-2yF18NpC9qkCF2u&amp;ust=150856100466431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Consumer Staples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1694688"/>
          </a:xfrm>
        </p:spPr>
        <p:txBody>
          <a:bodyPr>
            <a:normAutofit/>
          </a:bodyPr>
          <a:lstStyle/>
          <a:p>
            <a:r>
              <a:rPr lang="en-US" sz="1600" dirty="0"/>
              <a:t>Joel </a:t>
            </a:r>
            <a:r>
              <a:rPr lang="en-US" sz="1600" dirty="0" smtClean="0"/>
              <a:t>Forwalder</a:t>
            </a:r>
          </a:p>
          <a:p>
            <a:r>
              <a:rPr lang="en-US" sz="1600" dirty="0" smtClean="0"/>
              <a:t>Ryan Frank</a:t>
            </a:r>
          </a:p>
          <a:p>
            <a:r>
              <a:rPr lang="en-US" sz="1600" dirty="0" smtClean="0"/>
              <a:t>Michael Kerr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6D3EEF-DE4E-429D-8EC4-DDC531AFF58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Business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Supply &amp; 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Non-Cyclical / Defensive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Suppliers easily match the demand given the relatively consistent nature of the 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Demand for the products usually grows in relation to overall population growth, excluding specific trends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3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Business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990600"/>
            <a:ext cx="3429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Disconnect between the market’s and the Federal Reserve’s expectations of tightening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Shift toward global monetary policy normalization likely impact high dividend yielding sectors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Competition continues to accelerate due to the growth of low-cost emerging market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Commodity deficits - declining Chinese industrial growth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25" t="38889" r="75625" b="16667"/>
          <a:stretch/>
        </p:blipFill>
        <p:spPr>
          <a:xfrm>
            <a:off x="3886200" y="1028700"/>
            <a:ext cx="4114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6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Business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Competitive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6091"/>
              </p:ext>
            </p:extLst>
          </p:nvPr>
        </p:nvGraphicFramePr>
        <p:xfrm>
          <a:off x="219528" y="1066800"/>
          <a:ext cx="8276772" cy="5305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6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2897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1600" b="1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Sub-Sectors</a:t>
                      </a:r>
                      <a:endParaRPr lang="en-US" sz="1600" b="1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Explanation</a:t>
                      </a:r>
                      <a:endParaRPr lang="en-US" sz="1600" b="1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8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 Momentum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Beverages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Certain brands have experienced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significant growth recently (La Croix, Bai, etc.)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8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 Momentum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 Products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Consumers are becoming more conscious of appearance and makeup is becoming more heavily sold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70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Consumer Trends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Food/Beverages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Tobacco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Consumers are shifting more towards healthy foods/drinks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Tobacco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usage in the US is steadily declining and new FDA regulations are on the horizon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Niche Brand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Label Threat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Household Products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 Products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Niche brands are beginning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steal market share (Dollar Shave Club, </a:t>
                      </a:r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BeardBrand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etc.)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categories grow, they become more appealing for private labels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8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Threat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 Staples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Retailing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has begun to directly compete with large retailers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is growing their private label businesses in multiple segments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402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III. Economic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9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U.S 10-Year Treasury vs. Consumer Staples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29" y="1103376"/>
            <a:ext cx="7725741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8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World Currencies vs. Consumer Staples </a:t>
            </a:r>
            <a:endParaRPr lang="en-US" dirty="0"/>
          </a:p>
        </p:txBody>
      </p:sp>
      <p:pic>
        <p:nvPicPr>
          <p:cNvPr id="6" name="Picture 5" descr="Currency vs, S5C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7924800" cy="44793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8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Consumer Sentiment vs. Consumer Staples </a:t>
            </a:r>
            <a:endParaRPr lang="en-US" dirty="0"/>
          </a:p>
        </p:txBody>
      </p:sp>
      <p:pic>
        <p:nvPicPr>
          <p:cNvPr id="4" name="Picture 3" descr="Consumer Sentimnet vs. S5CO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79895"/>
            <a:ext cx="7696200" cy="49399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Analysis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CPI vs. Consumer Staples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8219" b="2739"/>
          <a:stretch/>
        </p:blipFill>
        <p:spPr>
          <a:xfrm>
            <a:off x="481066" y="1141476"/>
            <a:ext cx="7724667" cy="4953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Seasonality Effects On Consumer Staples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70" b="1975"/>
          <a:stretch/>
        </p:blipFill>
        <p:spPr>
          <a:xfrm>
            <a:off x="457200" y="1103376"/>
            <a:ext cx="7772400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U.S. Retail Trade Industries vs. Consumer Staples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69" b="3337"/>
          <a:stretch/>
        </p:blipFill>
        <p:spPr>
          <a:xfrm>
            <a:off x="457200" y="1141476"/>
            <a:ext cx="7772400" cy="4953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896" y="381000"/>
            <a:ext cx="8071104" cy="2286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Topics of Discussion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I. Overview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II. Business Analysis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III. Economic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IV. Financial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V. Valuation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VI. Recommendation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Slide 3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Slide 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Slide13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Slide 23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Slide 30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Slide 39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7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U.S. Merchant Wholesale Industry vs. Consumer Staples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69" b="1976"/>
          <a:stretch/>
        </p:blipFill>
        <p:spPr>
          <a:xfrm>
            <a:off x="457200" y="1103376"/>
            <a:ext cx="7772400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GDP Of World Economies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21</a:t>
            </a:fld>
            <a:endParaRPr lang="en-US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1328366"/>
              </p:ext>
            </p:extLst>
          </p:nvPr>
        </p:nvGraphicFramePr>
        <p:xfrm>
          <a:off x="762000" y="914400"/>
          <a:ext cx="7162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0280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Economic Forecast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7708208" cy="555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9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IV. Financial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57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Financial Analysis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Staples Sales Growth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Staples EBITDA Growth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Staples Earnings Growth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990600" cy="304800"/>
          </a:xfrm>
        </p:spPr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24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4416425" y="3699304"/>
            <a:ext cx="3965575" cy="254707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445439" y="762000"/>
            <a:ext cx="3681121" cy="548640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4419600" y="766624"/>
            <a:ext cx="3962400" cy="25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1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Content Placeholder 41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04800" y="1061152"/>
            <a:ext cx="3962400" cy="4888095"/>
          </a:xfrm>
          <a:prstGeom prst="rect">
            <a:avLst/>
          </a:prstGeom>
        </p:spPr>
      </p:pic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Sub-Sector </a:t>
            </a:r>
            <a:r>
              <a:rPr lang="en-US" dirty="0" smtClean="0"/>
              <a:t>Sales 3 Year </a:t>
            </a:r>
            <a:r>
              <a:rPr lang="en-US" dirty="0"/>
              <a:t>Growth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Sub-Sector </a:t>
            </a:r>
            <a:r>
              <a:rPr lang="en-US" dirty="0" smtClean="0"/>
              <a:t>EBITDA 3 Year Growth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1750" dirty="0"/>
              <a:t>Sub-Sector </a:t>
            </a:r>
            <a:r>
              <a:rPr lang="en-US" sz="1750" dirty="0" smtClean="0"/>
              <a:t>Earnings 3 Year Growth</a:t>
            </a:r>
            <a:endParaRPr lang="en-US" sz="1750" dirty="0"/>
          </a:p>
          <a:p>
            <a:endParaRPr lang="en-US" sz="1750" dirty="0"/>
          </a:p>
        </p:txBody>
      </p:sp>
      <p:sp>
        <p:nvSpPr>
          <p:cNvPr id="19" name="Oval 18"/>
          <p:cNvSpPr/>
          <p:nvPr/>
        </p:nvSpPr>
        <p:spPr>
          <a:xfrm>
            <a:off x="3010296" y="3048000"/>
            <a:ext cx="1180704" cy="22860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762448" y="2078008"/>
            <a:ext cx="167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sub-sectors have seen little or negative growth recently</a:t>
            </a:r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ontent Placeholder 26"/>
          <p:cNvSpPr txBox="1">
            <a:spLocks/>
          </p:cNvSpPr>
          <p:nvPr/>
        </p:nvSpPr>
        <p:spPr>
          <a:xfrm>
            <a:off x="4419600" y="849147"/>
            <a:ext cx="3962400" cy="25542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kern="0" dirty="0"/>
          </a:p>
        </p:txBody>
      </p:sp>
      <p:pic>
        <p:nvPicPr>
          <p:cNvPr id="40" name="Content Placeholder 39"/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419600" y="849906"/>
            <a:ext cx="3962400" cy="23784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404" y="3722898"/>
            <a:ext cx="3955938" cy="24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63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Profitability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8" y="990600"/>
            <a:ext cx="8058732" cy="464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8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Financial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Economic Surprise vs. Consumer Staples &amp; S&amp;P500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168056" cy="43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99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Financial Analysis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04800" y="76200"/>
            <a:ext cx="8077200" cy="381000"/>
          </a:xfrm>
        </p:spPr>
        <p:txBody>
          <a:bodyPr/>
          <a:lstStyle/>
          <a:p>
            <a:r>
              <a:rPr lang="en-US" dirty="0" smtClean="0"/>
              <a:t>Consumer Staples Surprise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28</a:t>
            </a:fld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447065"/>
              </p:ext>
            </p:extLst>
          </p:nvPr>
        </p:nvGraphicFramePr>
        <p:xfrm>
          <a:off x="1066800" y="609600"/>
          <a:ext cx="6705602" cy="5666158"/>
        </p:xfrm>
        <a:graphic>
          <a:graphicData uri="http://schemas.openxmlformats.org/drawingml/2006/table">
            <a:tbl>
              <a:tblPr/>
              <a:tblGrid>
                <a:gridCol w="86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13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8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Ticker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EPS % </a:t>
                      </a:r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Surprise 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 % </a:t>
                      </a:r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Surprise 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EPS % </a:t>
                      </a:r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Surprise Annual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 % </a:t>
                      </a:r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Surprise Annual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6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Investable Universe (34)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602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COTY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COTY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22.95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3.57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15.54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HSY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HERSHEY CO/THE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21.65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</a:t>
                      </a:r>
                      <a:endParaRPr lang="fi-FI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2.15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pt-B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  <a:endParaRPr lang="pt-B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BF/B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BROWN-FORMAN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CORP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18.5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4.93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1.20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1.76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ESTEE LAUDER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COMPANIES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18.32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2.11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  <a:endParaRPr lang="fi-FI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CAG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CONAGRA BRANDS INC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14.71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1.01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</a:t>
                      </a:r>
                      <a:endParaRPr lang="uk-UA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</a:t>
                      </a:r>
                      <a:endParaRPr lang="uk-UA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STZ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CONSTELLATION BRANDS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14.08</a:t>
                      </a:r>
                      <a:endParaRPr lang="fi-FI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1.10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1.68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0.36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ARCHER-DANIELS-MIDLAND CO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10.46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7.46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MKC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MCCORMICK &amp;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8.42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1.69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uk-UA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TSN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TYSON FOODS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7.83</a:t>
                      </a:r>
                      <a:endParaRPr lang="cs-CZ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4.08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4.19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</a:t>
                      </a:r>
                      <a:endParaRPr lang="uk-UA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CHD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CHURCH &amp; DWIGHT CO INC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5.67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</a:t>
                      </a:r>
                      <a:endParaRPr lang="uk-UA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9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KELLOGG CO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5.43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1.07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1.46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MDLZ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MONDELEZ INTERNATIONAL 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5.03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1.58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pt-B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pt-B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</a:t>
                      </a:r>
                      <a:endParaRPr lang="uk-UA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KMB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KIMBERLY-CLARK CORP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3.96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fi-FI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fi-FI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PEP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PEPSICO INC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3.42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1.08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  <a:endParaRPr lang="it-IT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COSTCO WHOLESALE CORP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1.64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fi-FI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TAP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MOLSON COORS BREWING CO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endParaRPr lang="uk-UA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fi-FI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1.70</a:t>
                      </a:r>
                      <a:endParaRPr lang="fi-FI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KHC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KRAFT HEINZ CO/THE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3.26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pt-B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</a:t>
                      </a:r>
                      <a:endParaRPr lang="pt-B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828800" y="1066800"/>
            <a:ext cx="5791200" cy="304800"/>
          </a:xfrm>
          <a:prstGeom prst="rect">
            <a:avLst/>
          </a:prstGeom>
          <a:noFill/>
          <a:ln>
            <a:solidFill>
              <a:srgbClr val="BB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94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Financial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152400"/>
            <a:ext cx="8077200" cy="381000"/>
          </a:xfrm>
        </p:spPr>
        <p:txBody>
          <a:bodyPr/>
          <a:lstStyle/>
          <a:p>
            <a:r>
              <a:rPr lang="en-US" dirty="0" smtClean="0"/>
              <a:t>Consumer Staples Surprise Effects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44272"/>
              </p:ext>
            </p:extLst>
          </p:nvPr>
        </p:nvGraphicFramePr>
        <p:xfrm>
          <a:off x="1066800" y="838200"/>
          <a:ext cx="6629400" cy="523053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3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Ticker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EPS % </a:t>
                      </a:r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Surprise 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 % </a:t>
                      </a:r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Surprise 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EPS % </a:t>
                      </a:r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Surprise Annual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 % </a:t>
                      </a:r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Surprise Annual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Investable Universe (34)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WBA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WALGREENS BOOTS ALLIANCE INC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2.62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1.27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1.88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endParaRPr lang="uk-UA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CLX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CLOROX COMPANY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2.61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COCA-COLA CO/THE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</a:t>
                      </a:r>
                      <a:endParaRPr lang="fi-FI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  <a:endParaRPr lang="pt-B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CVS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CVS HEALTH CORP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1.75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</a:t>
                      </a:r>
                      <a:endParaRPr lang="it-IT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t-IT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lang="it-IT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PG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PROCTER &amp; GAMBLE CO/THE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1.20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pt-B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  <a:endParaRPr lang="pt-B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1.92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WMT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WAL-MART STORES INC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SYY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SYSCO CORP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endParaRPr lang="pt-B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 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COLGATE-PALMOLIVE CO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fi-FI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  <a:endParaRPr lang="fi-FI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1.69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pl-PL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  <a:endParaRPr lang="pl-PL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5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KR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KROGER CO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fi-FI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</a:t>
                      </a:r>
                      <a:endParaRPr lang="fi-FI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</a:t>
                      </a:r>
                      <a:endParaRPr lang="pt-B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ALTRIA GROUP INC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1.04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uk-UA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DPS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PEPPER SNAPPLE GROUP INC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2.26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1.62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pt-B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</a:t>
                      </a:r>
                      <a:endParaRPr lang="pt-B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MNST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MONSTER BEVERAGE CORP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3.50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4.60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3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CPB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CAMPBELL SOUP CO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5.62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SJM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JM SMUCKER CO/THE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6.61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bg-BG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3.58</a:t>
                      </a:r>
                      <a:endParaRPr lang="bg-BG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1.17</a:t>
                      </a:r>
                      <a:endParaRPr lang="fi-FI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3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GIS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MILLS INC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7.18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HRL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HORMEL FOODS CORP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7.88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1.23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99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PHILIP MORRIS INTERNATIONAL</a:t>
                      </a: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is-I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8.23</a:t>
                      </a:r>
                      <a:endParaRPr lang="is-IS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hr-HR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hr-HR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1.15</a:t>
                      </a:r>
                      <a:endParaRPr lang="nb-NO" sz="10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805" marR="9805" marT="98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600200" y="1143000"/>
            <a:ext cx="5791200" cy="304800"/>
          </a:xfrm>
          <a:prstGeom prst="rect">
            <a:avLst/>
          </a:prstGeom>
          <a:noFill/>
          <a:ln>
            <a:solidFill>
              <a:srgbClr val="BB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3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I.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V. Valuation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Valuation Analysis </a:t>
            </a:r>
            <a:endParaRPr lang="en-US" dirty="0"/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4463455" y="3681945"/>
            <a:ext cx="3870715" cy="257280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Historical Free Cash Flow Yield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Historical Dividend Yield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Historical P/E Multiple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Historical P/B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990600" cy="304800"/>
          </a:xfrm>
        </p:spPr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31</a:t>
            </a:fld>
            <a:endParaRPr lang="en-US"/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348656" y="3703444"/>
            <a:ext cx="3838370" cy="2551306"/>
          </a:xfrm>
          <a:prstGeom prst="rect">
            <a:avLst/>
          </a:prstGeom>
        </p:spPr>
      </p:pic>
      <p:pic>
        <p:nvPicPr>
          <p:cNvPr id="26" name="Content Placeholder 25"/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353825" y="761724"/>
            <a:ext cx="3843272" cy="2554564"/>
          </a:xfrm>
          <a:prstGeom prst="rect">
            <a:avLst/>
          </a:prstGeom>
        </p:spPr>
      </p:pic>
      <p:pic>
        <p:nvPicPr>
          <p:cNvPr id="28" name="Content Placeholder 27"/>
          <p:cNvPicPr>
            <a:picLocks noGrp="1" noChangeAspect="1"/>
          </p:cNvPicPr>
          <p:nvPr>
            <p:ph sz="quarter" idx="19"/>
          </p:nvPr>
        </p:nvPicPr>
        <p:blipFill>
          <a:blip r:embed="rId5"/>
          <a:stretch>
            <a:fillRect/>
          </a:stretch>
        </p:blipFill>
        <p:spPr>
          <a:xfrm>
            <a:off x="4490898" y="761724"/>
            <a:ext cx="3843272" cy="255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3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Valuation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Sub Sector Valuation Comparison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828490"/>
              </p:ext>
            </p:extLst>
          </p:nvPr>
        </p:nvGraphicFramePr>
        <p:xfrm>
          <a:off x="342900" y="803189"/>
          <a:ext cx="8001000" cy="56295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904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Sector/Sub-Sector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Current P/E</a:t>
                      </a:r>
                      <a:endParaRPr lang="en-US" u="sng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30 Year Average</a:t>
                      </a:r>
                      <a:r>
                        <a:rPr lang="en-US" u="sng" baseline="0" dirty="0" smtClean="0"/>
                        <a:t> </a:t>
                      </a:r>
                      <a:r>
                        <a:rPr lang="en-US" u="sng" dirty="0" smtClean="0"/>
                        <a:t>P/E</a:t>
                      </a:r>
                      <a:endParaRPr lang="en-US" u="sng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rgbClr val="BB0000"/>
                          </a:solidFill>
                        </a:rPr>
                        <a:t>Over</a:t>
                      </a:r>
                      <a:r>
                        <a:rPr lang="en-US" u="sng" dirty="0" smtClean="0"/>
                        <a:t>/</a:t>
                      </a:r>
                      <a:r>
                        <a:rPr lang="en-US" u="sng" dirty="0" smtClean="0">
                          <a:solidFill>
                            <a:srgbClr val="00B050"/>
                          </a:solidFill>
                        </a:rPr>
                        <a:t>Under</a:t>
                      </a:r>
                      <a:endParaRPr lang="en-US" u="sng" dirty="0">
                        <a:solidFill>
                          <a:srgbClr val="00B050"/>
                        </a:solidFill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S&amp;P 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BB0000"/>
                          </a:solidFill>
                        </a:rPr>
                        <a:t>9.8%</a:t>
                      </a:r>
                      <a:endParaRPr lang="en-US" dirty="0">
                        <a:solidFill>
                          <a:srgbClr val="BB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8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Consumer Staples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4.8%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Beverages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(-1.6%)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Food &amp; Staples Retailing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(-9%)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Food Products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(-6.3%)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Household Products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BB0000"/>
                          </a:solidFill>
                        </a:rPr>
                        <a:t>2.5%</a:t>
                      </a:r>
                      <a:endParaRPr lang="en-US" dirty="0">
                        <a:solidFill>
                          <a:srgbClr val="BB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Personal</a:t>
                      </a:r>
                      <a:r>
                        <a:rPr lang="en-US" baseline="0" dirty="0" smtClean="0"/>
                        <a:t> Products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30.7%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Tobacco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50.4%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6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Valuation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Staples vs S&amp;P 500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219" b="2739"/>
          <a:stretch/>
        </p:blipFill>
        <p:spPr>
          <a:xfrm>
            <a:off x="481066" y="1141476"/>
            <a:ext cx="7724668" cy="4953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Valuation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Members Within Index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250" b="2380"/>
          <a:stretch/>
        </p:blipFill>
        <p:spPr>
          <a:xfrm>
            <a:off x="495300" y="1141476"/>
            <a:ext cx="7696200" cy="4953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Valuation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S&amp;P vs. Consumer Staples: </a:t>
            </a:r>
            <a:r>
              <a:rPr lang="en-US" dirty="0" smtClean="0"/>
              <a:t>10-Year </a:t>
            </a:r>
            <a:r>
              <a:rPr lang="en-US" dirty="0"/>
              <a:t>Historical Comparison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8167737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75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Valuation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VIX Index vs. Consumer Staples &amp; S&amp;P500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3" y="1143000"/>
            <a:ext cx="83216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38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Valuation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Technical Analysis: MACD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23" b="2545"/>
          <a:stretch/>
        </p:blipFill>
        <p:spPr>
          <a:xfrm>
            <a:off x="434484" y="1103376"/>
            <a:ext cx="7817832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Valuation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Technical Analysis: Fibonacci Retracements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90" b="2927"/>
          <a:stretch/>
        </p:blipFill>
        <p:spPr>
          <a:xfrm>
            <a:off x="419100" y="1103376"/>
            <a:ext cx="7848600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VI. Recommendation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3200" dirty="0" smtClean="0">
                <a:solidFill>
                  <a:srgbClr val="FF0000"/>
                </a:solidFill>
              </a:rPr>
              <a:t>	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S&amp;P 500 Sector Weightings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Companies in SIM Portfolio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Consumer Staples Performance </a:t>
            </a:r>
            <a:r>
              <a:rPr lang="en-US" dirty="0" smtClean="0"/>
              <a:t>vs S&amp;P 500 YTD</a:t>
            </a:r>
            <a:endParaRPr lang="en-US" dirty="0"/>
          </a:p>
        </p:txBody>
      </p:sp>
      <p:pic>
        <p:nvPicPr>
          <p:cNvPr id="23" name="Picture 8" descr="Image result for walmart logo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88" y="5448235"/>
            <a:ext cx="3155950" cy="8333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63" y="3865024"/>
            <a:ext cx="1749181" cy="144196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56D3EEF-DE4E-429D-8EC4-DDC531AFF58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804" y="3691128"/>
            <a:ext cx="3510585" cy="2721889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" y="918266"/>
            <a:ext cx="8092638" cy="2249335"/>
          </a:xfrm>
          <a:prstGeom prst="rect">
            <a:avLst/>
          </a:prstGeom>
        </p:spPr>
      </p:pic>
      <p:pic>
        <p:nvPicPr>
          <p:cNvPr id="1026" name="Picture 2" descr="https://upload.wikimedia.org/wikipedia/commons/2/2a/Tyson_foods_logo1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544" y="3832940"/>
            <a:ext cx="1675012" cy="1602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8547" y="954361"/>
            <a:ext cx="104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Market Cap: </a:t>
            </a:r>
            <a:r>
              <a:rPr lang="en-US" sz="1200" dirty="0" smtClean="0"/>
              <a:t>$3.35/24.06T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40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Consensus Overview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236" b="2540"/>
          <a:stretch/>
        </p:blipFill>
        <p:spPr>
          <a:xfrm>
            <a:off x="485775" y="1141476"/>
            <a:ext cx="7708852" cy="4953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82359"/>
            <a:ext cx="5068126" cy="5271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Recommendation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7600" y="1295400"/>
            <a:ext cx="4610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Major Positives: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Leaves room to invest in sectors yielding potential higher returns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Potential price correction of non-cyclical investments could allow the sector to be re-entered at more reasonable multiples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Major Risks: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Recessionary phase of the business cycle could approach sooner than expected and staples could outperform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Geopolitical risks could inflate demand for safer equity investments </a:t>
            </a:r>
          </a:p>
        </p:txBody>
      </p:sp>
    </p:spTree>
    <p:extLst>
      <p:ext uri="{BB962C8B-B14F-4D97-AF65-F5344CB8AC3E}">
        <p14:creationId xmlns:p14="http://schemas.microsoft.com/office/powerpoint/2010/main" val="30801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g logo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95802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75" y="2935594"/>
            <a:ext cx="2453061" cy="24530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Food Products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Beverages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Food &amp; Staples Retailing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Household Products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Personal Products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Tobacco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Sub-Sectors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Major Companies</a:t>
            </a:r>
            <a:endParaRPr lang="en-US" dirty="0"/>
          </a:p>
        </p:txBody>
      </p:sp>
      <p:pic>
        <p:nvPicPr>
          <p:cNvPr id="1028" name="Picture 4" descr="Image result for coca-cola logo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239091"/>
            <a:ext cx="3046413" cy="1009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vs logo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50" y="1000454"/>
            <a:ext cx="2478673" cy="11972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kraft heinz logo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t="34262" r="6226" b="32809"/>
          <a:stretch/>
        </p:blipFill>
        <p:spPr bwMode="auto">
          <a:xfrm>
            <a:off x="4838181" y="2460378"/>
            <a:ext cx="3640242" cy="8142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5</a:t>
            </a:fld>
            <a:endParaRPr lang="en-US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298704" y="3314700"/>
            <a:ext cx="3968496" cy="381000"/>
          </a:xfrm>
          <a:prstGeom prst="rect">
            <a:avLst/>
          </a:prstGeom>
          <a:solidFill>
            <a:srgbClr val="BB0000"/>
          </a:solidFill>
        </p:spPr>
        <p:txBody>
          <a:bodyPr vert="horz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kern="0" dirty="0" smtClean="0"/>
              <a:t>Consumer Staples by Sub-Sector</a:t>
            </a:r>
            <a:endParaRPr lang="en-US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768852"/>
            <a:ext cx="3352800" cy="27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Staples Sub-Sector Performance YTD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7" y="990600"/>
            <a:ext cx="8098613" cy="371039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918645"/>
              </p:ext>
            </p:extLst>
          </p:nvPr>
        </p:nvGraphicFramePr>
        <p:xfrm>
          <a:off x="141691" y="4789345"/>
          <a:ext cx="8382003" cy="16846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7429">
                  <a:extLst>
                    <a:ext uri="{9D8B030D-6E8A-4147-A177-3AD203B41FA5}">
                      <a16:colId xmlns:a16="http://schemas.microsoft.com/office/drawing/2014/main" val="4216438867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1661075745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3352472007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1986546847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2185019909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1834834969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2037045338"/>
                    </a:ext>
                  </a:extLst>
                </a:gridCol>
              </a:tblGrid>
              <a:tr h="92409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 Products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Beverages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Tobacco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Household Products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 &amp; Staples Retailing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 Products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401772"/>
                  </a:ext>
                </a:extLst>
              </a:tr>
              <a:tr h="7605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YTD Performance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23.6%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10.8%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8.3%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5.2%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(-7.7%)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BB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23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6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II. Business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Business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Phase of Business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91" t="30741" r="81042" b="39630"/>
          <a:stretch/>
        </p:blipFill>
        <p:spPr>
          <a:xfrm>
            <a:off x="304800" y="1066800"/>
            <a:ext cx="466344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791" t="42592" r="80834" b="12964"/>
          <a:stretch/>
        </p:blipFill>
        <p:spPr>
          <a:xfrm>
            <a:off x="5105400" y="1066800"/>
            <a:ext cx="3134302" cy="2725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04800" y="4114800"/>
            <a:ext cx="7934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U.S. between mid- and late-cycle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Global economy in synchronized expansion with low recession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Upside to global economic momentum may have peaked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Steady dividends and low volatility make this traditionally stable sector more attractive to investors late in the business </a:t>
            </a:r>
            <a:r>
              <a:rPr lang="en-US" dirty="0" smtClean="0"/>
              <a:t>cycle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Business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Consumer Trends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" t="41110" r="81250" b="31483"/>
          <a:stretch/>
        </p:blipFill>
        <p:spPr>
          <a:xfrm>
            <a:off x="3352800" y="914400"/>
            <a:ext cx="5029200" cy="2819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208" t="36666" r="65625" b="32495"/>
          <a:stretch/>
        </p:blipFill>
        <p:spPr>
          <a:xfrm>
            <a:off x="388556" y="3810000"/>
            <a:ext cx="2815505" cy="2663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209" t="42593" r="75624" b="27777"/>
          <a:stretch/>
        </p:blipFill>
        <p:spPr>
          <a:xfrm>
            <a:off x="3432660" y="3810001"/>
            <a:ext cx="2937659" cy="26705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04800" y="1143000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Personal Products highest YTD returns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Natural &amp; </a:t>
            </a:r>
            <a:r>
              <a:rPr lang="en-US" dirty="0"/>
              <a:t>o</a:t>
            </a:r>
            <a:r>
              <a:rPr lang="en-US" dirty="0" smtClean="0"/>
              <a:t>rganic foods continue to show faster YOY sales growth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70320" y="4038600"/>
            <a:ext cx="216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Sales of consumer staples have grown faster in emerging markets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3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tch Book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 Book.potx</Template>
  <TotalTime>0</TotalTime>
  <Words>1180</Words>
  <Application>Microsoft Office PowerPoint</Application>
  <PresentationFormat>On-screen Show (4:3)</PresentationFormat>
  <Paragraphs>489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Pitch Book</vt:lpstr>
      <vt:lpstr>Consumer Staples</vt:lpstr>
      <vt:lpstr>Table of Contents</vt:lpstr>
      <vt:lpstr>I. Overview</vt:lpstr>
      <vt:lpstr>Overview</vt:lpstr>
      <vt:lpstr>Overview</vt:lpstr>
      <vt:lpstr>Overview</vt:lpstr>
      <vt:lpstr>II. Business analysis</vt:lpstr>
      <vt:lpstr>Business Analysis</vt:lpstr>
      <vt:lpstr>Business Analysis</vt:lpstr>
      <vt:lpstr>Business Analysis</vt:lpstr>
      <vt:lpstr>Business Analysis</vt:lpstr>
      <vt:lpstr>Business Analysis</vt:lpstr>
      <vt:lpstr>III. Economic Analysis</vt:lpstr>
      <vt:lpstr>Economic Analysis</vt:lpstr>
      <vt:lpstr>Economic Analysis</vt:lpstr>
      <vt:lpstr>Economic Analysis</vt:lpstr>
      <vt:lpstr>Economic Analysis </vt:lpstr>
      <vt:lpstr>Economic Analysis</vt:lpstr>
      <vt:lpstr>Economic Analysis</vt:lpstr>
      <vt:lpstr>Economic Analysis</vt:lpstr>
      <vt:lpstr>Economic Analysis</vt:lpstr>
      <vt:lpstr>Economic Analysis</vt:lpstr>
      <vt:lpstr>IV. Financial Analysis</vt:lpstr>
      <vt:lpstr>Financial Analysis</vt:lpstr>
      <vt:lpstr>Financial Analysis</vt:lpstr>
      <vt:lpstr>Financial Analysis</vt:lpstr>
      <vt:lpstr>Financial Analysis</vt:lpstr>
      <vt:lpstr>Financial Analysis</vt:lpstr>
      <vt:lpstr>Financial Analysis</vt:lpstr>
      <vt:lpstr>V. Valuation Analysis</vt:lpstr>
      <vt:lpstr>Valuation Analysis </vt:lpstr>
      <vt:lpstr>Valuation Analysis</vt:lpstr>
      <vt:lpstr>Valuation Analysis</vt:lpstr>
      <vt:lpstr>Valuation Analysis</vt:lpstr>
      <vt:lpstr>Valuation Analysis</vt:lpstr>
      <vt:lpstr>Valuation Analysis</vt:lpstr>
      <vt:lpstr>Valuation Analysis</vt:lpstr>
      <vt:lpstr>Valuation Analysis</vt:lpstr>
      <vt:lpstr>VI. Recommendation </vt:lpstr>
      <vt:lpstr>Recommendation 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2010-04-19T20:44:32Z</dcterms:created>
  <dcterms:modified xsi:type="dcterms:W3CDTF">2017-10-24T21:37:30Z</dcterms:modified>
</cp:coreProperties>
</file>